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71" r:id="rId2"/>
    <p:sldId id="313" r:id="rId3"/>
    <p:sldId id="273" r:id="rId4"/>
    <p:sldId id="318" r:id="rId5"/>
    <p:sldId id="321" r:id="rId6"/>
    <p:sldId id="322" r:id="rId7"/>
    <p:sldId id="323" r:id="rId8"/>
    <p:sldId id="324" r:id="rId9"/>
    <p:sldId id="325" r:id="rId10"/>
    <p:sldId id="320" r:id="rId11"/>
    <p:sldId id="314" r:id="rId12"/>
    <p:sldId id="315" r:id="rId13"/>
    <p:sldId id="316" r:id="rId14"/>
    <p:sldId id="317" r:id="rId15"/>
    <p:sldId id="283" r:id="rId16"/>
    <p:sldId id="326" r:id="rId17"/>
    <p:sldId id="327" r:id="rId18"/>
    <p:sldId id="328" r:id="rId19"/>
    <p:sldId id="329" r:id="rId20"/>
    <p:sldId id="330" r:id="rId21"/>
    <p:sldId id="331" r:id="rId22"/>
    <p:sldId id="336" r:id="rId23"/>
    <p:sldId id="332" r:id="rId24"/>
    <p:sldId id="337" r:id="rId25"/>
    <p:sldId id="333" r:id="rId26"/>
    <p:sldId id="338" r:id="rId27"/>
    <p:sldId id="334" r:id="rId28"/>
    <p:sldId id="339" r:id="rId29"/>
    <p:sldId id="340" r:id="rId30"/>
    <p:sldId id="293" r:id="rId3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3E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01" autoAdjust="0"/>
    <p:restoredTop sz="94660"/>
  </p:normalViewPr>
  <p:slideViewPr>
    <p:cSldViewPr>
      <p:cViewPr varScale="1">
        <p:scale>
          <a:sx n="110" d="100"/>
          <a:sy n="110" d="100"/>
        </p:scale>
        <p:origin x="-19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1B843C-C72C-4723-8D0D-63DF77EFDA51}" type="datetimeFigureOut">
              <a:rPr lang="fr-FR" smtClean="0"/>
              <a:t>28/02/2020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D9CDA-5DAC-47F9-910B-0CE30B89E4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4031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>
                <a:solidFill>
                  <a:prstClr val="black"/>
                </a:solidFill>
              </a:rPr>
              <a:pPr/>
              <a:t>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5625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65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084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694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2411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947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96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636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08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511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98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28/02/2020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831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 smtClean="0"/>
              <a:t>Probabilités</a:t>
            </a:r>
            <a:br>
              <a:rPr lang="fr-FR" sz="8900" dirty="0" smtClean="0"/>
            </a:br>
            <a:r>
              <a:rPr lang="fr-FR" dirty="0" smtClean="0"/>
              <a:t>Série </a:t>
            </a:r>
            <a:r>
              <a:rPr lang="fr-FR" dirty="0" smtClean="0"/>
              <a:t>3</a:t>
            </a:r>
            <a:endParaRPr lang="fr-FR" dirty="0"/>
          </a:p>
        </p:txBody>
      </p:sp>
      <p:sp>
        <p:nvSpPr>
          <p:cNvPr id="5" name="Sous-titre 2"/>
          <p:cNvSpPr txBox="1">
            <a:spLocks/>
          </p:cNvSpPr>
          <p:nvPr/>
        </p:nvSpPr>
        <p:spPr>
          <a:xfrm>
            <a:off x="533400" y="4124672"/>
            <a:ext cx="7854696" cy="1752600"/>
          </a:xfrm>
          <a:prstGeom prst="rect">
            <a:avLst/>
          </a:prstGeom>
        </p:spPr>
        <p:txBody>
          <a:bodyPr vert="horz" lIns="0" rIns="18288" anchor="ctr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- IREM de Clermont-Ferrand -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382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0" y="4725144"/>
                <a:ext cx="9144000" cy="21899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5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Parmi les probabilités suivantes, quelle est celle égale à </a:t>
                </a:r>
                <a14:m>
                  <m:oMath xmlns:m="http://schemas.openxmlformats.org/officeDocument/2006/math">
                    <m:r>
                      <a:rPr lang="fr-FR" sz="2500" b="1" i="1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500" b="1" i="1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500" b="1" i="1" smtClean="0">
                        <a:solidFill>
                          <a:srgbClr val="073E87"/>
                        </a:solidFill>
                        <a:latin typeface="Cambria Math"/>
                      </a:rPr>
                      <m:t>𝟒</m:t>
                    </m:r>
                  </m:oMath>
                </a14:m>
                <a:r>
                  <a:rPr lang="fr-FR" sz="2500" b="1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?</a:t>
                </a:r>
              </a:p>
              <a:p>
                <a:endParaRPr lang="fr-FR" sz="2800" b="1" dirty="0" smtClean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b="1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  <m:t>𝐀</m:t>
                        </m:r>
                      </m:e>
                    </m:d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bar>
                      <m:barPr>
                        <m:pos m:val="top"/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𝑨</m:t>
                        </m:r>
                      </m:e>
                    </m:ba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     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𝑫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    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𝑨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∩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𝑫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      </m:t>
                    </m:r>
                  </m:oMath>
                </a14:m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725144"/>
                <a:ext cx="9144000" cy="2189958"/>
              </a:xfrm>
              <a:prstGeom prst="rect">
                <a:avLst/>
              </a:prstGeom>
              <a:blipFill rotWithShape="1">
                <a:blip r:embed="rId2"/>
                <a:stretch>
                  <a:fillRect l="-1067" t="-19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Sous-titre 2"/>
              <p:cNvSpPr txBox="1">
                <a:spLocks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Une usine comporte deux machines notées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.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i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produit 60% des pièces.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5% des pièces produites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sont défectueuses et 8% des pièces produites par la machine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sont défectueuses.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prélève au hasard une pièce dans la production.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note </a:t>
                </a: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 « La pièce est produite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»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D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 « La pièce est défectueuse</a:t>
                </a:r>
                <a:r>
                  <a:rPr lang="fr-FR" sz="28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»  </a:t>
                </a:r>
                <a:endParaRPr lang="fr-FR" sz="28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7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  <a:blipFill rotWithShape="1">
                <a:blip r:embed="rId3"/>
                <a:stretch>
                  <a:fillRect l="-1269" t="-2883" r="-1340" b="-5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4169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7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0" y="4725144"/>
                <a:ext cx="9144000" cy="1716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5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Parmi les probabilités suivantes, quelle est celle égale à </a:t>
                </a:r>
                <a14:m>
                  <m:oMath xmlns:m="http://schemas.openxmlformats.org/officeDocument/2006/math">
                    <m:r>
                      <a:rPr lang="fr-FR" sz="25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5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5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𝟎𝟓</m:t>
                    </m:r>
                  </m:oMath>
                </a14:m>
                <a:r>
                  <a:rPr lang="fr-FR" sz="25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?</a:t>
                </a:r>
              </a:p>
              <a:p>
                <a:endParaRPr lang="fr-FR" sz="2500" b="1" dirty="0" smtClean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600" b="1" i="0" smtClean="0">
                          <a:solidFill>
                            <a:srgbClr val="073E87"/>
                          </a:solidFill>
                          <a:latin typeface="Cambria Math"/>
                        </a:rPr>
                        <m:t>𝐚</m:t>
                      </m:r>
                      <m:r>
                        <a:rPr lang="fr-FR" sz="2600" b="1" i="0" smtClean="0">
                          <a:solidFill>
                            <a:srgbClr val="073E87"/>
                          </a:solidFill>
                          <a:latin typeface="Cambria Math"/>
                        </a:rPr>
                        <m:t>)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𝐀</m:t>
                          </m:r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  <a:ea typeface="Cambria Math"/>
                            </a:rPr>
                            <m:t>∩</m:t>
                          </m:r>
                          <m:r>
                            <a:rPr lang="fr-FR" sz="2600" b="1" i="0" smtClean="0">
                              <a:solidFill>
                                <a:srgbClr val="073E87"/>
                              </a:solidFill>
                              <a:latin typeface="Cambria Math"/>
                              <a:ea typeface="Cambria Math"/>
                            </a:rPr>
                            <m:t>𝐃</m:t>
                          </m:r>
                        </m:e>
                      </m:d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          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𝐛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) </m:t>
                      </m:r>
                      <m:sSub>
                        <m:sSubPr>
                          <m:ctrlP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bar>
                            <m:barPr>
                              <m:pos m:val="top"/>
                              <m:ctrlPr>
                                <a:rPr lang="fr-FR" sz="2600" b="1" i="1" smtClean="0">
                                  <a:solidFill>
                                    <a:srgbClr val="073E87"/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fr-FR" sz="2600" b="1" i="1" smtClean="0">
                                  <a:solidFill>
                                    <a:srgbClr val="073E87"/>
                                  </a:solidFill>
                                  <a:latin typeface="Cambria Math"/>
                                </a:rPr>
                                <m:t>𝑨</m:t>
                              </m:r>
                            </m:e>
                          </m:bar>
                        </m:sub>
                      </m:sSub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(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𝑫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        </m:t>
                      </m:r>
                      <m:r>
                        <a:rPr lang="fr-FR" sz="2600" b="1" i="0" smtClean="0">
                          <a:solidFill>
                            <a:srgbClr val="073E87"/>
                          </a:solidFill>
                          <a:latin typeface="Cambria Math"/>
                        </a:rPr>
                        <m:t> 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  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𝐜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  <m:sSub>
                        <m:sSubPr>
                          <m:ctrlP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𝑫</m:t>
                          </m:r>
                        </m:sub>
                      </m:sSub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(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𝑨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           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𝐝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  <m:sSub>
                        <m:sSubPr>
                          <m:ctrlP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𝑨</m:t>
                          </m:r>
                        </m:sub>
                      </m:sSub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(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𝑫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725144"/>
                <a:ext cx="9144000" cy="1716752"/>
              </a:xfrm>
              <a:prstGeom prst="rect">
                <a:avLst/>
              </a:prstGeom>
              <a:blipFill rotWithShape="1">
                <a:blip r:embed="rId2"/>
                <a:stretch>
                  <a:fillRect l="-1067" t="-2482" r="-8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Sous-titre 2"/>
              <p:cNvSpPr txBox="1">
                <a:spLocks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Une usine comporte deux machines notées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.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i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produit 60% des pièces.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5% des pièces produites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sont défectueuses et 8% des pièces produites par la machine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sont défectueuses.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prélève au hasard une pièce dans la production.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note </a:t>
                </a: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 « La pièce est produite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»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D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 « La pièce est défectueuse</a:t>
                </a:r>
                <a:r>
                  <a:rPr lang="fr-FR" sz="28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»  </a:t>
                </a:r>
                <a:endParaRPr lang="fr-FR" sz="28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6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  <a:blipFill rotWithShape="1">
                <a:blip r:embed="rId3"/>
                <a:stretch>
                  <a:fillRect l="-1269" t="-2883" r="-1340" b="-5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900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23528" y="4725144"/>
                <a:ext cx="8568952" cy="132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bar>
                          <m:barPr>
                            <m:pos m:val="top"/>
                            <m:ctrlP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𝑨</m:t>
                            </m:r>
                          </m:e>
                        </m:bar>
                      </m:sub>
                    </m:sSub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  <m:t>𝑫</m:t>
                        </m:r>
                      </m:e>
                    </m:d>
                  </m:oMath>
                </a14:m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est égale à </a:t>
                </a:r>
              </a:p>
              <a:p>
                <a:endParaRPr lang="fr-FR" sz="2600" b="1" dirty="0" smtClean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𝟒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𝟖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𝟎𝟖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𝟒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𝟎𝟖</m:t>
                    </m:r>
                  </m:oMath>
                </a14:m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725144"/>
                <a:ext cx="8568952" cy="1321131"/>
              </a:xfrm>
              <a:prstGeom prst="rect">
                <a:avLst/>
              </a:prstGeom>
              <a:blipFill rotWithShape="1">
                <a:blip r:embed="rId2"/>
                <a:stretch>
                  <a:fillRect t="-46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Sous-titre 2"/>
              <p:cNvSpPr txBox="1">
                <a:spLocks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Une usine comporte deux machines notées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.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i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produit 60% des pièces.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5% des pièces produites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sont défectueuses et 8% des pièces produites par la machine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sont défectueuses.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prélève au hasard une pièce dans la production.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note </a:t>
                </a: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 « La pièce est produite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»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D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 « La pièce est défectueuse</a:t>
                </a:r>
                <a:r>
                  <a:rPr lang="fr-FR" sz="28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»  </a:t>
                </a:r>
                <a:endParaRPr lang="fr-FR" sz="28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7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  <a:blipFill rotWithShape="1">
                <a:blip r:embed="rId3"/>
                <a:stretch>
                  <a:fillRect l="-1269" t="-2883" r="-1340" b="-5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834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9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23528" y="4725144"/>
                <a:ext cx="8568952" cy="12926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𝑨</m:t>
                        </m:r>
                      </m:sub>
                    </m:sSub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𝑫</m:t>
                            </m:r>
                          </m:e>
                        </m:acc>
                      </m:e>
                    </m:d>
                  </m:oMath>
                </a14:m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est égale à</a:t>
                </a:r>
              </a:p>
              <a:p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  <a:p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𝟎𝟓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𝟗𝟓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𝟎𝟓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𝟔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𝟗𝟓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𝟔</m:t>
                    </m:r>
                  </m:oMath>
                </a14:m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725144"/>
                <a:ext cx="8568952" cy="1292662"/>
              </a:xfrm>
              <a:prstGeom prst="rect">
                <a:avLst/>
              </a:prstGeom>
              <a:blipFill rotWithShape="1">
                <a:blip r:embed="rId2"/>
                <a:stretch>
                  <a:fillRect t="-424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Sous-titre 2"/>
              <p:cNvSpPr txBox="1">
                <a:spLocks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Une usine comporte deux machines notées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.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i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produit 60% des pièces.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5% des pièces produites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sont défectueuses et 8% des pièces produites par la machine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sont défectueuses.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prélève au hasard une pièce dans la production.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note </a:t>
                </a: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 « La pièce est produite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»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D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 « La pièce est défectueuse</a:t>
                </a:r>
                <a:r>
                  <a:rPr lang="fr-FR" sz="28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»  </a:t>
                </a:r>
                <a:endParaRPr lang="fr-FR" sz="28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7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  <a:blipFill rotWithShape="1">
                <a:blip r:embed="rId3"/>
                <a:stretch>
                  <a:fillRect l="-1269" t="-2883" r="-1340" b="-5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2836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23528" y="4725144"/>
                <a:ext cx="8568952" cy="1370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𝑨</m:t>
                            </m:r>
                          </m:e>
                        </m:ba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𝑫</m:t>
                        </m:r>
                      </m:e>
                    </m:d>
                  </m:oMath>
                </a14:m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est égale à </a:t>
                </a:r>
              </a:p>
              <a:p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  <a:p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𝟎𝟓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𝟎𝟖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𝟎𝟖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𝟔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𝟎𝟖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𝟒</m:t>
                    </m:r>
                  </m:oMath>
                </a14:m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725144"/>
                <a:ext cx="8568952" cy="1370503"/>
              </a:xfrm>
              <a:prstGeom prst="rect">
                <a:avLst/>
              </a:prstGeom>
              <a:blipFill rotWithShape="1">
                <a:blip r:embed="rId2"/>
                <a:stretch>
                  <a:fillRect t="-88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Sous-titre 2"/>
              <p:cNvSpPr txBox="1">
                <a:spLocks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Une usine comporte deux machines notées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.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i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produit 60% des pièces.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5% des pièces produites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sont défectueuses et 8% des pièces produites par la machine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sont défectueuses.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prélève au hasard une pièce dans la production.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note </a:t>
                </a: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 « La pièce est produite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»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D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 « La pièce est défectueuse »  </a:t>
                </a:r>
                <a:endParaRPr lang="fr-FR" sz="28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7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  <a:blipFill rotWithShape="1">
                <a:blip r:embed="rId3"/>
                <a:stretch>
                  <a:fillRect l="-1269" t="-2883" r="-1340" b="-5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232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 smtClean="0"/>
              <a:t>Correction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- IREM de Clermont-Ferrand -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821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9" name="Image 8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09" y="1327971"/>
            <a:ext cx="5811061" cy="3486637"/>
          </a:xfrm>
          <a:prstGeom prst="rect">
            <a:avLst/>
          </a:prstGeom>
          <a:ln>
            <a:noFill/>
          </a:ln>
        </p:spPr>
      </p:pic>
      <p:sp>
        <p:nvSpPr>
          <p:cNvPr id="10" name="Rectangle 9"/>
          <p:cNvSpPr/>
          <p:nvPr/>
        </p:nvSpPr>
        <p:spPr>
          <a:xfrm>
            <a:off x="6156176" y="1386892"/>
            <a:ext cx="2808312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V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vaccinée » </a:t>
            </a:r>
          </a:p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M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malade 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»</a:t>
            </a:r>
            <a:endParaRPr lang="fr-FR" sz="2800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5898750" y="3547483"/>
                <a:ext cx="3168352" cy="192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8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Calculer  la probabilité de </a:t>
                </a:r>
                <a:r>
                  <a:rPr lang="fr-FR" sz="2800" b="1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M </a:t>
                </a:r>
                <a:r>
                  <a:rPr lang="fr-FR" sz="28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sachant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fr-FR" sz="28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a:rPr lang="fr-FR" sz="28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𝑽</m:t>
                        </m:r>
                      </m:e>
                    </m:bar>
                    <m:r>
                      <a:rPr lang="fr-FR" sz="2800" b="1" i="1" smtClean="0">
                        <a:solidFill>
                          <a:srgbClr val="073E87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32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8750" y="3547483"/>
                <a:ext cx="3168352" cy="1925335"/>
              </a:xfrm>
              <a:prstGeom prst="rect">
                <a:avLst/>
              </a:prstGeom>
              <a:blipFill rotWithShape="1">
                <a:blip r:embed="rId3"/>
                <a:stretch>
                  <a:fillRect l="-4046" t="-316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3563888" y="3140968"/>
                <a:ext cx="1224136" cy="4880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b="1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400" b="1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bar>
                            <m:barPr>
                              <m:pos m:val="top"/>
                              <m:ctrlPr>
                                <a:rPr lang="fr-FR" sz="2400" b="1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fr-FR" sz="2400" b="1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𝑽</m:t>
                              </m:r>
                            </m:e>
                          </m:bar>
                        </m:sub>
                      </m:sSub>
                      <m:r>
                        <a:rPr lang="fr-FR" sz="2400" b="1" i="1">
                          <a:solidFill>
                            <a:srgbClr val="00B050"/>
                          </a:solidFill>
                          <a:latin typeface="Cambria Math"/>
                        </a:rPr>
                        <m:t>(</m:t>
                      </m:r>
                      <m:r>
                        <a:rPr lang="fr-FR" sz="2400" b="1" i="1">
                          <a:solidFill>
                            <a:srgbClr val="00B050"/>
                          </a:solidFill>
                          <a:latin typeface="Cambria Math"/>
                        </a:rPr>
                        <m:t>𝑴</m:t>
                      </m:r>
                      <m:r>
                        <a:rPr lang="fr-FR" sz="2400" b="1" i="1">
                          <a:solidFill>
                            <a:srgbClr val="00B05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fr-FR" sz="24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3140968"/>
                <a:ext cx="1224136" cy="488019"/>
              </a:xfrm>
              <a:prstGeom prst="rect">
                <a:avLst/>
              </a:prstGeom>
              <a:blipFill rotWithShape="1">
                <a:blip r:embed="rId4"/>
                <a:stretch>
                  <a:fillRect b="-125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719572" y="5085184"/>
                <a:ext cx="8136904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3200" b="1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bar>
                            <m:barPr>
                              <m:pos m:val="top"/>
                              <m:ctrlPr>
                                <a:rPr lang="fr-FR" sz="3200" b="1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fr-FR" sz="3200" b="1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𝑽</m:t>
                              </m:r>
                            </m:e>
                          </m:bar>
                        </m:sub>
                      </m:sSub>
                      <m:d>
                        <m:dPr>
                          <m:ctrlPr>
                            <a:rPr lang="fr-FR" sz="3200" b="1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𝑴</m:t>
                          </m:r>
                        </m:e>
                      </m:d>
                      <m:r>
                        <a:rPr lang="fr-FR" sz="3200" b="1" i="0" smtClean="0">
                          <a:solidFill>
                            <a:srgbClr val="00B050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0" smtClean="0">
                          <a:solidFill>
                            <a:srgbClr val="00B050"/>
                          </a:solidFill>
                          <a:latin typeface="Cambria Math"/>
                        </a:rPr>
                        <m:t>𝟏</m:t>
                      </m:r>
                      <m:r>
                        <a:rPr lang="fr-FR" sz="3200" b="1" i="0" smtClean="0">
                          <a:solidFill>
                            <a:srgbClr val="00B050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200" b="1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𝟕</m:t>
                          </m:r>
                        </m:num>
                        <m:den>
                          <m:r>
                            <a:rPr lang="fr-FR" sz="3200" b="1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𝟏𝟎</m:t>
                          </m:r>
                        </m:den>
                      </m:f>
                      <m:r>
                        <a:rPr lang="fr-FR" sz="3200" b="1" i="0" smtClean="0">
                          <a:solidFill>
                            <a:srgbClr val="00B05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200" b="1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fr-FR" sz="3200" b="1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fr-FR" sz="32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572" y="5085184"/>
                <a:ext cx="8136904" cy="101431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170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9" name="Image 8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0768"/>
            <a:ext cx="5811061" cy="348663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156176" y="1386892"/>
            <a:ext cx="2808312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V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vaccinée » </a:t>
            </a:r>
          </a:p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M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malade 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»</a:t>
            </a:r>
            <a:endParaRPr lang="fr-FR" sz="2800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5940152" y="4149080"/>
                <a:ext cx="3240360" cy="11716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Calculer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𝑽</m:t>
                        </m:r>
                      </m:sub>
                    </m:sSub>
                    <m:d>
                      <m:dPr>
                        <m:ctrlP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fr-FR" sz="32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fr-FR" sz="32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𝑴</m:t>
                            </m:r>
                          </m:e>
                        </m:bar>
                      </m:e>
                    </m:d>
                    <m:r>
                      <a:rPr lang="fr-FR" sz="3200" b="1" i="1" smtClean="0">
                        <a:solidFill>
                          <a:srgbClr val="073E87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fr-FR" sz="32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152" y="4149080"/>
                <a:ext cx="3240360" cy="1171603"/>
              </a:xfrm>
              <a:prstGeom prst="rect">
                <a:avLst/>
              </a:prstGeom>
              <a:blipFill rotWithShape="1">
                <a:blip r:embed="rId3"/>
                <a:stretch>
                  <a:fillRect l="-3008" t="-208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3707904" y="2467187"/>
                <a:ext cx="1224136" cy="502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400" b="1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fr-FR" sz="24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𝑽</m:t>
                          </m:r>
                        </m:sub>
                      </m:sSub>
                      <m:r>
                        <a:rPr lang="fr-FR" sz="2400" b="1" i="1">
                          <a:solidFill>
                            <a:srgbClr val="00B050"/>
                          </a:solidFill>
                          <a:latin typeface="Cambria Math"/>
                        </a:rPr>
                        <m:t>(</m:t>
                      </m:r>
                      <m:bar>
                        <m:barPr>
                          <m:pos m:val="top"/>
                          <m:ctrlPr>
                            <a:rPr lang="fr-FR" sz="24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barPr>
                        <m:e>
                          <m:r>
                            <a:rPr lang="fr-FR" sz="24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𝑴</m:t>
                          </m:r>
                        </m:e>
                      </m:bar>
                      <m:r>
                        <a:rPr lang="fr-FR" sz="2400" b="1" i="1">
                          <a:solidFill>
                            <a:srgbClr val="00B05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fr-FR" sz="24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2467187"/>
                <a:ext cx="1224136" cy="50276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719572" y="5085184"/>
                <a:ext cx="8136904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3200" b="1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fr-FR" sz="3200" b="1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fr-FR" sz="3200" b="1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𝑽</m:t>
                          </m:r>
                        </m:sub>
                      </m:sSub>
                      <m:d>
                        <m:dPr>
                          <m:ctrlPr>
                            <a:rPr lang="fr-FR" sz="3200" b="1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bar>
                            <m:barPr>
                              <m:pos m:val="top"/>
                              <m:ctrlPr>
                                <a:rPr lang="fr-FR" sz="3200" b="1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fr-FR" sz="3200" b="1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𝑴</m:t>
                              </m:r>
                            </m:e>
                          </m:bar>
                        </m:e>
                      </m:d>
                      <m:r>
                        <a:rPr lang="fr-FR" sz="3200" b="1" i="0" smtClean="0">
                          <a:solidFill>
                            <a:srgbClr val="00B050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0" smtClean="0">
                          <a:solidFill>
                            <a:srgbClr val="00B050"/>
                          </a:solidFill>
                          <a:latin typeface="Cambria Math"/>
                        </a:rPr>
                        <m:t>𝟏</m:t>
                      </m:r>
                      <m:r>
                        <a:rPr lang="fr-FR" sz="3200" b="1" i="0" smtClean="0">
                          <a:solidFill>
                            <a:srgbClr val="00B050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200" b="1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fr-FR" sz="3200" b="1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𝟏𝟎</m:t>
                          </m:r>
                        </m:den>
                      </m:f>
                      <m:r>
                        <a:rPr lang="fr-FR" sz="3200" b="1" i="0" smtClean="0">
                          <a:solidFill>
                            <a:srgbClr val="00B05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200" b="1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𝟗</m:t>
                          </m:r>
                        </m:num>
                        <m:den>
                          <m:r>
                            <a:rPr lang="fr-FR" sz="3200" b="1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fr-FR" sz="32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572" y="5085184"/>
                <a:ext cx="8136904" cy="101752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042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9" name="Image 8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0768"/>
            <a:ext cx="5811061" cy="348663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156176" y="1386892"/>
            <a:ext cx="2808312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V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vaccinée » </a:t>
            </a:r>
          </a:p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M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malade 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»</a:t>
            </a:r>
            <a:endParaRPr lang="fr-FR" sz="2800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5868144" y="3868357"/>
                <a:ext cx="338437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Calculer </a:t>
                </a:r>
                <a14:m>
                  <m:oMath xmlns:m="http://schemas.openxmlformats.org/officeDocument/2006/math">
                    <m:r>
                      <a:rPr lang="fr-FR" sz="2800" b="1" i="1" smtClean="0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28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𝑴</m:t>
                        </m:r>
                        <m:r>
                          <a:rPr lang="fr-FR" sz="28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28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𝑽</m:t>
                        </m:r>
                      </m:e>
                    </m:d>
                    <m:r>
                      <a:rPr lang="fr-FR" sz="2800" b="1" i="1" smtClean="0">
                        <a:solidFill>
                          <a:srgbClr val="073E87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fr-FR" sz="32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3868357"/>
                <a:ext cx="3384376" cy="1015663"/>
              </a:xfrm>
              <a:prstGeom prst="rect">
                <a:avLst/>
              </a:prstGeom>
              <a:blipFill rotWithShape="1">
                <a:blip r:embed="rId3"/>
                <a:stretch>
                  <a:fillRect l="-721" t="-602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251520" y="5085184"/>
                <a:ext cx="8604956" cy="10817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fr-FR" sz="3200" b="1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𝑴</m:t>
                          </m:r>
                          <m:r>
                            <a:rPr lang="fr-FR" sz="3200" b="1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∩</m:t>
                          </m:r>
                          <m:r>
                            <a:rPr lang="fr-FR" sz="3200" b="1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𝑽</m:t>
                          </m:r>
                        </m:e>
                      </m:d>
                      <m:r>
                        <a:rPr lang="fr-FR" sz="3600" b="1" i="0" smtClean="0">
                          <a:solidFill>
                            <a:srgbClr val="00B050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fr-FR" sz="36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36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fr-FR" sz="36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𝑽</m:t>
                          </m:r>
                        </m:sub>
                      </m:sSub>
                      <m:d>
                        <m:dPr>
                          <m:ctrlPr>
                            <a:rPr lang="fr-FR" sz="36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6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𝑴</m:t>
                          </m:r>
                        </m:e>
                      </m:d>
                      <m:r>
                        <a:rPr lang="fr-FR" sz="3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fr-FR" sz="3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𝑷</m:t>
                      </m:r>
                      <m:d>
                        <m:dPr>
                          <m:ctrlPr>
                            <a:rPr lang="fr-FR" sz="36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36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𝑽</m:t>
                          </m:r>
                        </m:e>
                      </m:d>
                      <m:r>
                        <a:rPr lang="fr-FR" sz="3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fr-FR" sz="36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600" b="1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fr-FR" sz="3600" b="1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𝟏𝟎</m:t>
                          </m:r>
                        </m:den>
                      </m:f>
                      <m:r>
                        <a:rPr lang="fr-FR" sz="3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fr-FR" sz="36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36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num>
                        <m:den>
                          <m:r>
                            <a:rPr lang="fr-FR" sz="36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𝟑</m:t>
                          </m:r>
                        </m:den>
                      </m:f>
                      <m:r>
                        <a:rPr lang="fr-FR" sz="3600" b="1" i="0" smtClean="0">
                          <a:solidFill>
                            <a:srgbClr val="00B05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36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600" b="1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fr-FR" sz="3600" b="1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𝟏𝟓</m:t>
                          </m:r>
                        </m:den>
                      </m:f>
                    </m:oMath>
                  </m:oMathPara>
                </a14:m>
                <a:endParaRPr lang="fr-FR" sz="32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5085184"/>
                <a:ext cx="8604956" cy="108170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Ellipse 7"/>
          <p:cNvSpPr/>
          <p:nvPr/>
        </p:nvSpPr>
        <p:spPr>
          <a:xfrm>
            <a:off x="1403648" y="2128118"/>
            <a:ext cx="864095" cy="67813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3851920" y="1340768"/>
            <a:ext cx="864095" cy="58477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615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9" name="Image 8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0768"/>
            <a:ext cx="5811061" cy="348663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156176" y="1386892"/>
            <a:ext cx="2808312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V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vaccinée » </a:t>
            </a:r>
          </a:p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M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malade 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»</a:t>
            </a:r>
            <a:endParaRPr lang="fr-FR" sz="2800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5940152" y="3429000"/>
                <a:ext cx="3240360" cy="18774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Calculer</a:t>
                </a:r>
                <a14:m>
                  <m:oMath xmlns:m="http://schemas.openxmlformats.org/officeDocument/2006/math">
                    <m:r>
                      <a:rPr lang="fr-FR" sz="24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4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la probabilité que la personne soit non vaccinée et malade.</a:t>
                </a:r>
                <a:endParaRPr lang="fr-FR" sz="24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fr-FR" sz="2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152" y="3429000"/>
                <a:ext cx="3240360" cy="1877437"/>
              </a:xfrm>
              <a:prstGeom prst="rect">
                <a:avLst/>
              </a:prstGeom>
              <a:blipFill rotWithShape="1">
                <a:blip r:embed="rId3"/>
                <a:stretch>
                  <a:fillRect l="-2820" t="-26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275493" y="4966857"/>
                <a:ext cx="8604956" cy="679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Probabilité cherchée </a:t>
                </a:r>
                <a:r>
                  <a:rPr lang="fr-FR" sz="3200" b="1" dirty="0" smtClean="0">
                    <a:solidFill>
                      <a:srgbClr val="00B050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fr-FR" sz="3200" b="1" i="1" smtClean="0">
                        <a:solidFill>
                          <a:srgbClr val="00B050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3200" b="1" i="1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𝑴</m:t>
                        </m:r>
                        <m:r>
                          <a:rPr lang="fr-FR" sz="3200" b="1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bar>
                          <m:barPr>
                            <m:pos m:val="top"/>
                            <m:ctrlPr>
                              <a:rPr lang="fr-FR" sz="3200" b="1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barPr>
                          <m:e>
                            <m:r>
                              <a:rPr lang="fr-FR" sz="3200" b="1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𝑽</m:t>
                            </m:r>
                          </m:e>
                        </m:bar>
                      </m:e>
                    </m:d>
                  </m:oMath>
                </a14:m>
                <a:endParaRPr lang="fr-FR" sz="32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493" y="4966857"/>
                <a:ext cx="8604956" cy="679160"/>
              </a:xfrm>
              <a:prstGeom prst="rect">
                <a:avLst/>
              </a:prstGeom>
              <a:blipFill rotWithShape="1">
                <a:blip r:embed="rId4"/>
                <a:stretch>
                  <a:fillRect t="-3604" b="-261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259632" y="3843517"/>
                <a:ext cx="1224136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0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0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fr-FR" sz="20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fr-FR" sz="24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3843517"/>
                <a:ext cx="1224136" cy="67056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3779912" y="2996952"/>
                <a:ext cx="1224136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0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0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fr-FR" sz="20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fr-FR" sz="24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2996952"/>
                <a:ext cx="1224136" cy="67056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/>
              <p:cNvSpPr txBox="1"/>
              <p:nvPr/>
            </p:nvSpPr>
            <p:spPr>
              <a:xfrm>
                <a:off x="359532" y="5647483"/>
                <a:ext cx="8604956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fr-FR" sz="3200" b="1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𝑴</m:t>
                          </m:r>
                          <m:r>
                            <a:rPr lang="fr-FR" sz="3200" b="1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∩</m:t>
                          </m:r>
                          <m:bar>
                            <m:barPr>
                              <m:pos m:val="top"/>
                              <m:ctrlPr>
                                <a:rPr lang="fr-FR" sz="3200" b="1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barPr>
                            <m:e>
                              <m:r>
                                <a:rPr lang="fr-FR" sz="3200" b="1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𝑽</m:t>
                              </m:r>
                            </m:e>
                          </m:bar>
                        </m:e>
                      </m:d>
                      <m:r>
                        <a:rPr lang="fr-FR" sz="32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𝑷</m:t>
                          </m:r>
                        </m:e>
                        <m:sub>
                          <m:bar>
                            <m:barPr>
                              <m:pos m:val="top"/>
                              <m:ctrlPr>
                                <a:rPr lang="fr-FR" sz="3200" b="1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barPr>
                            <m:e>
                              <m:r>
                                <a:rPr lang="fr-FR" sz="3200" b="1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𝑽</m:t>
                              </m:r>
                            </m:e>
                          </m:bar>
                        </m:sub>
                      </m:sSub>
                      <m:d>
                        <m:dPr>
                          <m:ctrlP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𝑴</m:t>
                          </m:r>
                        </m:e>
                      </m:d>
                      <m:r>
                        <a:rPr lang="fr-FR" sz="32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fr-FR" sz="32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𝑷</m:t>
                      </m:r>
                      <m:d>
                        <m:dPr>
                          <m:ctrlP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bar>
                            <m:barPr>
                              <m:pos m:val="top"/>
                              <m:ctrlPr>
                                <a:rPr lang="fr-FR" sz="3200" b="1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barPr>
                            <m:e>
                              <m:r>
                                <a:rPr lang="fr-FR" sz="3200" b="1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𝑽</m:t>
                              </m:r>
                            </m:e>
                          </m:bar>
                        </m:e>
                      </m:d>
                      <m:r>
                        <a:rPr lang="fr-FR" sz="32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𝟑</m:t>
                          </m:r>
                        </m:num>
                        <m:den>
                          <m: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𝟏𝟎</m:t>
                          </m:r>
                        </m:den>
                      </m:f>
                      <m:r>
                        <a:rPr lang="fr-FR" sz="32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num>
                        <m:den>
                          <m: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𝟑</m:t>
                          </m:r>
                        </m:den>
                      </m:f>
                      <m:r>
                        <a:rPr lang="fr-FR" sz="32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num>
                        <m:den>
                          <m: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fr-FR" sz="32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3" name="ZoneText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532" y="5647483"/>
                <a:ext cx="8604956" cy="1017523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480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980728"/>
            <a:ext cx="8784976" cy="792088"/>
          </a:xfrm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fr-FR" sz="30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On considère l’arbre de probabilités ci-dessous :</a:t>
            </a:r>
          </a:p>
        </p:txBody>
      </p:sp>
      <p:sp>
        <p:nvSpPr>
          <p:cNvPr id="2" name="Rectangle 1"/>
          <p:cNvSpPr/>
          <p:nvPr/>
        </p:nvSpPr>
        <p:spPr>
          <a:xfrm>
            <a:off x="539552" y="5265105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3000" b="1" i="1" dirty="0">
                <a:solidFill>
                  <a:schemeClr val="tx2"/>
                </a:solidFill>
                <a:latin typeface="Cambria" panose="02040503050406030204" pitchFamily="18" charset="0"/>
              </a:rPr>
              <a:t>V</a:t>
            </a:r>
            <a:r>
              <a:rPr lang="fr-FR" sz="3000" b="1" dirty="0">
                <a:solidFill>
                  <a:schemeClr val="tx2"/>
                </a:solidFill>
                <a:latin typeface="Cambria" panose="02040503050406030204" pitchFamily="18" charset="0"/>
              </a:rPr>
              <a:t> est </a:t>
            </a:r>
            <a:r>
              <a:rPr lang="fr-FR" sz="30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l’évènement </a:t>
            </a:r>
            <a:r>
              <a:rPr lang="fr-FR" sz="3000" b="1" dirty="0">
                <a:solidFill>
                  <a:schemeClr val="tx2"/>
                </a:solidFill>
                <a:latin typeface="Cambria" panose="02040503050406030204" pitchFamily="18" charset="0"/>
              </a:rPr>
              <a:t>« la personne est vaccinée » </a:t>
            </a:r>
          </a:p>
          <a:p>
            <a:pPr>
              <a:lnSpc>
                <a:spcPct val="120000"/>
              </a:lnSpc>
            </a:pPr>
            <a:r>
              <a:rPr lang="fr-FR" sz="3000" b="1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M</a:t>
            </a:r>
            <a:r>
              <a:rPr lang="fr-FR" sz="30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 est l’évènement</a:t>
            </a:r>
            <a:r>
              <a:rPr lang="fr-FR" sz="3000" b="1" dirty="0">
                <a:solidFill>
                  <a:schemeClr val="tx2"/>
                </a:solidFill>
                <a:latin typeface="Cambria" panose="02040503050406030204" pitchFamily="18" charset="0"/>
              </a:rPr>
              <a:t> « la personne est malade </a:t>
            </a:r>
            <a:r>
              <a:rPr lang="fr-FR" sz="30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»</a:t>
            </a:r>
            <a:endParaRPr lang="fr-FR" sz="3000" b="1" dirty="0">
              <a:latin typeface="Cambria" panose="02040503050406030204" pitchFamily="18" charset="0"/>
            </a:endParaRPr>
          </a:p>
        </p:txBody>
      </p:sp>
      <p:pic>
        <p:nvPicPr>
          <p:cNvPr id="10" name="Image 9" descr="Capture d’écra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469" y="1685681"/>
            <a:ext cx="5811061" cy="348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77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9" name="Image 8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32000"/>
            <a:ext cx="5811061" cy="348663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156176" y="1386892"/>
            <a:ext cx="2808312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V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vaccinée » </a:t>
            </a:r>
          </a:p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M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malade 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»</a:t>
            </a:r>
            <a:endParaRPr lang="fr-FR" sz="2800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5739199" y="3883341"/>
                <a:ext cx="33843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Calculer </a:t>
                </a:r>
                <a14:m>
                  <m:oMath xmlns:m="http://schemas.openxmlformats.org/officeDocument/2006/math">
                    <m:r>
                      <a:rPr lang="fr-FR" sz="3200" b="1" i="1" smtClean="0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𝑴</m:t>
                        </m:r>
                      </m:e>
                    </m:d>
                    <m:r>
                      <a:rPr lang="fr-FR" sz="3200" b="1" i="1" smtClean="0">
                        <a:solidFill>
                          <a:srgbClr val="073E87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9199" y="3883341"/>
                <a:ext cx="3384376" cy="584775"/>
              </a:xfrm>
              <a:prstGeom prst="rect">
                <a:avLst/>
              </a:prstGeom>
              <a:blipFill rotWithShape="1">
                <a:blip r:embed="rId3"/>
                <a:stretch>
                  <a:fillRect t="-13542" b="-33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275493" y="4851185"/>
                <a:ext cx="8604956" cy="6396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>
                          <a:solidFill>
                            <a:srgbClr val="073E87"/>
                          </a:solidFill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fr-FR" sz="32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𝑴</m:t>
                          </m:r>
                        </m:e>
                      </m:d>
                      <m:r>
                        <a:rPr lang="fr-FR" sz="3200" b="1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𝑴</m:t>
                          </m:r>
                          <m: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∩</m:t>
                          </m:r>
                          <m: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𝑽</m:t>
                          </m:r>
                        </m:e>
                      </m:d>
                      <m:r>
                        <a:rPr lang="fr-FR" sz="3200" b="1" i="1" smtClean="0">
                          <a:solidFill>
                            <a:srgbClr val="073E87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fr-FR" sz="32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𝑷</m:t>
                      </m:r>
                      <m:r>
                        <a:rPr lang="fr-FR" sz="32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fr-FR" sz="32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𝑴</m:t>
                      </m:r>
                      <m:r>
                        <a:rPr lang="fr-FR" sz="32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∩</m:t>
                      </m:r>
                      <m:bar>
                        <m:barPr>
                          <m:pos m:val="top"/>
                          <m:ctrlPr>
                            <a:rPr lang="fr-FR" sz="32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barPr>
                        <m:e>
                          <m:r>
                            <a:rPr lang="fr-FR" sz="32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𝑽</m:t>
                          </m:r>
                        </m:e>
                      </m:bar>
                      <m:r>
                        <a:rPr lang="fr-FR" sz="32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fr-FR" sz="32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493" y="4851185"/>
                <a:ext cx="8604956" cy="63966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259632" y="3843517"/>
                <a:ext cx="1224136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0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0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fr-FR" sz="20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fr-FR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3843517"/>
                <a:ext cx="1224136" cy="67056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3779912" y="2996952"/>
                <a:ext cx="1224136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0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0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fr-FR" sz="20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fr-FR" sz="24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2996952"/>
                <a:ext cx="1224136" cy="67056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/>
              <p:cNvSpPr txBox="1"/>
              <p:nvPr/>
            </p:nvSpPr>
            <p:spPr>
              <a:xfrm>
                <a:off x="1547432" y="2081441"/>
                <a:ext cx="432280" cy="699487"/>
              </a:xfrm>
              <a:prstGeom prst="rect">
                <a:avLst/>
              </a:prstGeom>
              <a:solidFill>
                <a:schemeClr val="bg1"/>
              </a:solidFill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1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1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fr-FR" sz="21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fr-FR" sz="21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4" name="ZoneText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432" y="2081441"/>
                <a:ext cx="432280" cy="69948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</a:effec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ZoneTexte 16"/>
              <p:cNvSpPr txBox="1"/>
              <p:nvPr/>
            </p:nvSpPr>
            <p:spPr>
              <a:xfrm>
                <a:off x="4103716" y="1188000"/>
                <a:ext cx="396276" cy="699487"/>
              </a:xfrm>
              <a:prstGeom prst="rect">
                <a:avLst/>
              </a:prstGeom>
              <a:solidFill>
                <a:schemeClr val="bg1"/>
              </a:solidFill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1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1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fr-FR" sz="21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fr-FR" sz="21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7" name="ZoneTexte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3716" y="1188000"/>
                <a:ext cx="396276" cy="699487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</a:effec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ZoneTexte 17"/>
              <p:cNvSpPr txBox="1"/>
              <p:nvPr/>
            </p:nvSpPr>
            <p:spPr>
              <a:xfrm>
                <a:off x="203413" y="5492420"/>
                <a:ext cx="8604956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>
                          <a:solidFill>
                            <a:srgbClr val="073E87"/>
                          </a:solidFill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fr-FR" sz="32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𝑴</m:t>
                          </m:r>
                        </m:e>
                      </m:d>
                      <m:r>
                        <a:rPr lang="fr-FR" sz="3200" b="1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200" b="1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fr-FR" sz="3200" b="1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𝟏𝟎</m:t>
                          </m:r>
                        </m:den>
                      </m:f>
                      <m:r>
                        <a:rPr lang="fr-FR" sz="32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num>
                        <m:den>
                          <m:r>
                            <a:rPr lang="fr-FR" sz="32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𝟑</m:t>
                          </m:r>
                        </m:den>
                      </m:f>
                      <m:r>
                        <a:rPr lang="fr-FR" sz="3200" b="1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f>
                        <m:fPr>
                          <m:ctrlPr>
                            <a:rPr lang="fr-FR" sz="32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32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𝟑</m:t>
                          </m:r>
                        </m:num>
                        <m:den>
                          <m:r>
                            <a:rPr lang="fr-FR" sz="32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𝟏𝟎</m:t>
                          </m:r>
                        </m:den>
                      </m:f>
                      <m:r>
                        <a:rPr lang="fr-FR" sz="32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fr-FR" sz="32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32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num>
                        <m:den>
                          <m:r>
                            <a:rPr lang="fr-FR" sz="32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𝟑</m:t>
                          </m:r>
                        </m:den>
                      </m:f>
                      <m:r>
                        <a:rPr lang="fr-FR" sz="3200" b="1" i="1" smtClean="0">
                          <a:solidFill>
                            <a:srgbClr val="073E87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fr-FR" sz="3200" b="1" i="1" smtClean="0">
                              <a:solidFill>
                                <a:srgbClr val="073E87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3200" b="1" i="1" smtClean="0">
                              <a:solidFill>
                                <a:srgbClr val="073E87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num>
                        <m:den>
                          <m:r>
                            <a:rPr lang="fr-FR" sz="3200" b="1" i="1" smtClean="0">
                              <a:solidFill>
                                <a:srgbClr val="073E87"/>
                              </a:solidFill>
                              <a:latin typeface="Cambria Math"/>
                              <a:ea typeface="Cambria Math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fr-FR" sz="3200" b="1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18" name="ZoneText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413" y="5492420"/>
                <a:ext cx="8604956" cy="1017523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506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4" grpId="0" animBg="1"/>
      <p:bldP spid="17" grpId="0" animBg="1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0" y="4725144"/>
                <a:ext cx="9144000" cy="21899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5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Parmi les probabilités suivantes, quelle est celle égale à </a:t>
                </a:r>
                <a14:m>
                  <m:oMath xmlns:m="http://schemas.openxmlformats.org/officeDocument/2006/math">
                    <m:r>
                      <a:rPr lang="fr-FR" sz="2500" b="1" i="1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500" b="1" i="1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500" b="1" i="1" smtClean="0">
                        <a:solidFill>
                          <a:srgbClr val="073E87"/>
                        </a:solidFill>
                        <a:latin typeface="Cambria Math"/>
                      </a:rPr>
                      <m:t>𝟒</m:t>
                    </m:r>
                  </m:oMath>
                </a14:m>
                <a:r>
                  <a:rPr lang="fr-FR" sz="2500" b="1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?</a:t>
                </a:r>
              </a:p>
              <a:p>
                <a:endParaRPr lang="fr-FR" sz="2800" b="1" dirty="0" smtClean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b="1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  <m:t>𝐀</m:t>
                        </m:r>
                      </m:e>
                    </m:d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bar>
                      <m:barPr>
                        <m:pos m:val="top"/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𝑨</m:t>
                        </m:r>
                      </m:e>
                    </m:ba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     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𝑫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    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𝑨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∩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𝑫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      </m:t>
                    </m:r>
                  </m:oMath>
                </a14:m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725144"/>
                <a:ext cx="9144000" cy="2189958"/>
              </a:xfrm>
              <a:prstGeom prst="rect">
                <a:avLst/>
              </a:prstGeom>
              <a:blipFill rotWithShape="1">
                <a:blip r:embed="rId2"/>
                <a:stretch>
                  <a:fillRect l="-1067" t="-19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Sous-titre 2"/>
              <p:cNvSpPr txBox="1">
                <a:spLocks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Une usine comporte deux machines notées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.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i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produit 60% des pièces.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5% des pièces produites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sont défectueuses et 8% des pièces produites par la machine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sont défectueuses.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prélève au hasard une pièce dans la production.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note </a:t>
                </a: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 « La pièce est produite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»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D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 « La pièce est défectueuse</a:t>
                </a:r>
                <a:r>
                  <a:rPr lang="fr-FR" sz="28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»  </a:t>
                </a:r>
                <a:endParaRPr lang="fr-FR" sz="28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7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  <a:blipFill rotWithShape="1">
                <a:blip r:embed="rId3"/>
                <a:stretch>
                  <a:fillRect l="-1269" t="-2883" r="-1340" b="-5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168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0" y="4725144"/>
                <a:ext cx="9144000" cy="21899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5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Parmi les probabilités suivantes, quelle est celle égale à </a:t>
                </a:r>
                <a14:m>
                  <m:oMath xmlns:m="http://schemas.openxmlformats.org/officeDocument/2006/math">
                    <m:r>
                      <a:rPr lang="fr-FR" sz="2500" b="1" i="1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500" b="1" i="1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500" b="1" i="1" smtClean="0">
                        <a:solidFill>
                          <a:srgbClr val="073E87"/>
                        </a:solidFill>
                        <a:latin typeface="Cambria Math"/>
                      </a:rPr>
                      <m:t>𝟒</m:t>
                    </m:r>
                  </m:oMath>
                </a14:m>
                <a:r>
                  <a:rPr lang="fr-FR" sz="2500" b="1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?</a:t>
                </a:r>
              </a:p>
              <a:p>
                <a:endParaRPr lang="fr-FR" sz="2800" b="1" dirty="0" smtClean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b="1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  <m:t>𝐀</m:t>
                        </m:r>
                      </m:e>
                    </m:d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bar>
                      <m:barPr>
                        <m:pos m:val="top"/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𝑨</m:t>
                        </m:r>
                      </m:e>
                    </m:ba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     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𝑫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    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(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𝑨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∩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𝑫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      </m:t>
                    </m:r>
                  </m:oMath>
                </a14:m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725144"/>
                <a:ext cx="9144000" cy="2189958"/>
              </a:xfrm>
              <a:prstGeom prst="rect">
                <a:avLst/>
              </a:prstGeom>
              <a:blipFill rotWithShape="1">
                <a:blip r:embed="rId2"/>
                <a:stretch>
                  <a:fillRect l="-1067" t="-19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Sous-titre 2"/>
              <p:cNvSpPr txBox="1">
                <a:spLocks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Une usine comporte deux machines notées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. </a:t>
                </a:r>
                <a:r>
                  <a:rPr lang="fr-FR" sz="2800" u="sng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La machine </a:t>
                </a:r>
                <a14:m>
                  <m:oMath xmlns:m="http://schemas.openxmlformats.org/officeDocument/2006/math">
                    <m:r>
                      <a:rPr lang="fr-FR" sz="2800" b="0" i="1" u="sng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i="1" u="sng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u="sng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produit 60% des pièces.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5% des pièces produites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sont défectueuses et 8% des pièces produites par la machine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sont défectueuses.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prélève au hasard une pièce dans la production.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note </a:t>
                </a: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 « La pièce est produite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»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D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 « La pièce est défectueuse</a:t>
                </a:r>
                <a:r>
                  <a:rPr lang="fr-FR" sz="28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»  </a:t>
                </a:r>
                <a:endParaRPr lang="fr-FR" sz="28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7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  <a:blipFill rotWithShape="1">
                <a:blip r:embed="rId3"/>
                <a:stretch>
                  <a:fillRect l="-1269" t="-2883" r="-1340" b="-5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Parchemin horizontal 5"/>
          <p:cNvSpPr/>
          <p:nvPr/>
        </p:nvSpPr>
        <p:spPr>
          <a:xfrm>
            <a:off x="2123728" y="5517232"/>
            <a:ext cx="1980220" cy="575476"/>
          </a:xfrm>
          <a:prstGeom prst="horizontalScroll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772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7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0" y="4725144"/>
                <a:ext cx="9144000" cy="1716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5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Parmi les probabilités suivantes, quelle est celle égale à </a:t>
                </a:r>
                <a14:m>
                  <m:oMath xmlns:m="http://schemas.openxmlformats.org/officeDocument/2006/math">
                    <m:r>
                      <a:rPr lang="fr-FR" sz="25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5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5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𝟎𝟓</m:t>
                    </m:r>
                  </m:oMath>
                </a14:m>
                <a:r>
                  <a:rPr lang="fr-FR" sz="25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?</a:t>
                </a:r>
              </a:p>
              <a:p>
                <a:endParaRPr lang="fr-FR" sz="2500" b="1" dirty="0" smtClean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600" b="1" i="0" smtClean="0">
                          <a:solidFill>
                            <a:srgbClr val="073E87"/>
                          </a:solidFill>
                          <a:latin typeface="Cambria Math"/>
                        </a:rPr>
                        <m:t>𝐚</m:t>
                      </m:r>
                      <m:r>
                        <a:rPr lang="fr-FR" sz="2600" b="1" i="0" smtClean="0">
                          <a:solidFill>
                            <a:srgbClr val="073E87"/>
                          </a:solidFill>
                          <a:latin typeface="Cambria Math"/>
                        </a:rPr>
                        <m:t>)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𝐀</m:t>
                          </m:r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  <a:ea typeface="Cambria Math"/>
                            </a:rPr>
                            <m:t>∩</m:t>
                          </m:r>
                          <m:r>
                            <a:rPr lang="fr-FR" sz="2600" b="1" i="0" smtClean="0">
                              <a:solidFill>
                                <a:srgbClr val="073E87"/>
                              </a:solidFill>
                              <a:latin typeface="Cambria Math"/>
                              <a:ea typeface="Cambria Math"/>
                            </a:rPr>
                            <m:t>𝐃</m:t>
                          </m:r>
                        </m:e>
                      </m:d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          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𝐛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) </m:t>
                      </m:r>
                      <m:sSub>
                        <m:sSubPr>
                          <m:ctrlP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bar>
                            <m:barPr>
                              <m:pos m:val="top"/>
                              <m:ctrlPr>
                                <a:rPr lang="fr-FR" sz="2600" b="1" i="1" smtClean="0">
                                  <a:solidFill>
                                    <a:srgbClr val="073E87"/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fr-FR" sz="2600" b="1" i="1" smtClean="0">
                                  <a:solidFill>
                                    <a:srgbClr val="073E87"/>
                                  </a:solidFill>
                                  <a:latin typeface="Cambria Math"/>
                                </a:rPr>
                                <m:t>𝑨</m:t>
                              </m:r>
                            </m:e>
                          </m:bar>
                        </m:sub>
                      </m:sSub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(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𝑫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        </m:t>
                      </m:r>
                      <m:r>
                        <a:rPr lang="fr-FR" sz="2600" b="1" i="0" smtClean="0">
                          <a:solidFill>
                            <a:srgbClr val="073E87"/>
                          </a:solidFill>
                          <a:latin typeface="Cambria Math"/>
                        </a:rPr>
                        <m:t> 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  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𝐜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  <m:sSub>
                        <m:sSubPr>
                          <m:ctrlP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𝑫</m:t>
                          </m:r>
                        </m:sub>
                      </m:sSub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(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𝑨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           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𝐝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  <m:sSub>
                        <m:sSubPr>
                          <m:ctrlP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𝑨</m:t>
                          </m:r>
                        </m:sub>
                      </m:sSub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(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𝑫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725144"/>
                <a:ext cx="9144000" cy="1716752"/>
              </a:xfrm>
              <a:prstGeom prst="rect">
                <a:avLst/>
              </a:prstGeom>
              <a:blipFill rotWithShape="1">
                <a:blip r:embed="rId2"/>
                <a:stretch>
                  <a:fillRect l="-1067" t="-2482" r="-8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Sous-titre 2"/>
              <p:cNvSpPr txBox="1">
                <a:spLocks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Une usine comporte deux machines notées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.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i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produit 60% des pièces.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5% des pièces produites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sont défectueuses et 8% des pièces produites par la machine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sont défectueuses.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prélève au hasard une pièce dans la production.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note </a:t>
                </a: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 « La pièce est produite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»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D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 « La pièce est défectueuse</a:t>
                </a:r>
                <a:r>
                  <a:rPr lang="fr-FR" sz="28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»  </a:t>
                </a:r>
                <a:endParaRPr lang="fr-FR" sz="28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6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  <a:blipFill rotWithShape="1">
                <a:blip r:embed="rId3"/>
                <a:stretch>
                  <a:fillRect l="-1269" t="-2883" r="-1340" b="-5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528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7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0" y="4725144"/>
                <a:ext cx="9144000" cy="1716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5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Parmi les probabilités suivantes, quelle est celle égale à </a:t>
                </a:r>
                <a14:m>
                  <m:oMath xmlns:m="http://schemas.openxmlformats.org/officeDocument/2006/math">
                    <m:r>
                      <a:rPr lang="fr-FR" sz="25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5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5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𝟎𝟓</m:t>
                    </m:r>
                  </m:oMath>
                </a14:m>
                <a:r>
                  <a:rPr lang="fr-FR" sz="25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?</a:t>
                </a:r>
              </a:p>
              <a:p>
                <a:endParaRPr lang="fr-FR" sz="2500" b="1" dirty="0" smtClean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600" b="1" i="0" smtClean="0">
                          <a:solidFill>
                            <a:srgbClr val="073E87"/>
                          </a:solidFill>
                          <a:latin typeface="Cambria Math"/>
                        </a:rPr>
                        <m:t>𝐚</m:t>
                      </m:r>
                      <m:r>
                        <a:rPr lang="fr-FR" sz="2600" b="1" i="0" smtClean="0">
                          <a:solidFill>
                            <a:srgbClr val="073E87"/>
                          </a:solidFill>
                          <a:latin typeface="Cambria Math"/>
                        </a:rPr>
                        <m:t>)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𝐀</m:t>
                          </m:r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  <a:ea typeface="Cambria Math"/>
                            </a:rPr>
                            <m:t>∩</m:t>
                          </m:r>
                          <m:r>
                            <a:rPr lang="fr-FR" sz="2600" b="1" i="0" smtClean="0">
                              <a:solidFill>
                                <a:srgbClr val="073E87"/>
                              </a:solidFill>
                              <a:latin typeface="Cambria Math"/>
                              <a:ea typeface="Cambria Math"/>
                            </a:rPr>
                            <m:t>𝐃</m:t>
                          </m:r>
                        </m:e>
                      </m:d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          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𝐛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) </m:t>
                      </m:r>
                      <m:sSub>
                        <m:sSubPr>
                          <m:ctrlP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bar>
                            <m:barPr>
                              <m:pos m:val="top"/>
                              <m:ctrlPr>
                                <a:rPr lang="fr-FR" sz="2600" b="1" i="1" smtClean="0">
                                  <a:solidFill>
                                    <a:srgbClr val="073E87"/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fr-FR" sz="2600" b="1" i="1" smtClean="0">
                                  <a:solidFill>
                                    <a:srgbClr val="073E87"/>
                                  </a:solidFill>
                                  <a:latin typeface="Cambria Math"/>
                                </a:rPr>
                                <m:t>𝑨</m:t>
                              </m:r>
                            </m:e>
                          </m:bar>
                        </m:sub>
                      </m:sSub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(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𝑫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        </m:t>
                      </m:r>
                      <m:r>
                        <a:rPr lang="fr-FR" sz="2600" b="1" i="0" smtClean="0">
                          <a:solidFill>
                            <a:srgbClr val="073E87"/>
                          </a:solidFill>
                          <a:latin typeface="Cambria Math"/>
                        </a:rPr>
                        <m:t> 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  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𝐜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  <m:sSub>
                        <m:sSubPr>
                          <m:ctrlP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𝑫</m:t>
                          </m:r>
                        </m:sub>
                      </m:sSub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(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𝑨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  <m:r>
                        <a:rPr lang="fr-FR" sz="2600" b="1" i="1" smtClean="0">
                          <a:solidFill>
                            <a:srgbClr val="073E87"/>
                          </a:solidFill>
                          <a:latin typeface="Cambria Math"/>
                        </a:rPr>
                        <m:t>            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𝐝</m:t>
                      </m:r>
                      <m:r>
                        <a:rPr lang="fr-FR" sz="2600" b="1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  <m:sSub>
                        <m:sSubPr>
                          <m:ctrlP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fr-FR" sz="2600" b="1" i="1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fr-FR" sz="2600" b="1" i="1" smtClean="0">
                              <a:solidFill>
                                <a:srgbClr val="073E87"/>
                              </a:solidFill>
                              <a:latin typeface="Cambria Math"/>
                            </a:rPr>
                            <m:t>𝑨</m:t>
                          </m:r>
                        </m:sub>
                      </m:sSub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(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𝑫</m:t>
                      </m:r>
                      <m:r>
                        <a:rPr lang="fr-FR" sz="2600" b="1" i="1">
                          <a:solidFill>
                            <a:srgbClr val="073E87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fr-FR" sz="26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725144"/>
                <a:ext cx="9144000" cy="1716752"/>
              </a:xfrm>
              <a:prstGeom prst="rect">
                <a:avLst/>
              </a:prstGeom>
              <a:blipFill rotWithShape="1">
                <a:blip r:embed="rId2"/>
                <a:stretch>
                  <a:fillRect l="-1067" t="-2482" r="-8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Sous-titre 2"/>
              <p:cNvSpPr txBox="1">
                <a:spLocks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Une usine comporte deux machines notées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.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i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produit 60% des pièces.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u="sng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5% des pièces produites par la machine </a:t>
                </a:r>
                <a14:m>
                  <m:oMath xmlns:m="http://schemas.openxmlformats.org/officeDocument/2006/math">
                    <m:r>
                      <a:rPr lang="fr-FR" sz="2800" b="0" i="1" u="sng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u="sng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sont défectueuses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et 8% des pièces produites par la machine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sont défectueuses.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prélève au hasard une pièce dans la production.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note </a:t>
                </a: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 « La pièce est produite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»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D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 « La pièce est défectueuse</a:t>
                </a:r>
                <a:r>
                  <a:rPr lang="fr-FR" sz="28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»  </a:t>
                </a:r>
                <a:endParaRPr lang="fr-FR" sz="28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6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  <a:blipFill rotWithShape="1">
                <a:blip r:embed="rId3"/>
                <a:stretch>
                  <a:fillRect l="-1269" t="-2883" r="-1340" b="-5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Parchemin horizontal 6"/>
          <p:cNvSpPr/>
          <p:nvPr/>
        </p:nvSpPr>
        <p:spPr>
          <a:xfrm>
            <a:off x="7020272" y="5445224"/>
            <a:ext cx="1980220" cy="575476"/>
          </a:xfrm>
          <a:prstGeom prst="horizontalScroll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320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23528" y="4725144"/>
                <a:ext cx="8568952" cy="132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bar>
                          <m:barPr>
                            <m:pos m:val="top"/>
                            <m:ctrlP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𝑨</m:t>
                            </m:r>
                          </m:e>
                        </m:bar>
                      </m:sub>
                    </m:sSub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  <m:t>𝑫</m:t>
                        </m:r>
                      </m:e>
                    </m:d>
                  </m:oMath>
                </a14:m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est égale à </a:t>
                </a:r>
              </a:p>
              <a:p>
                <a:endParaRPr lang="fr-FR" sz="2600" b="1" dirty="0" smtClean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𝟒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𝟖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𝟎𝟖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𝟒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𝟎𝟖</m:t>
                    </m:r>
                  </m:oMath>
                </a14:m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725144"/>
                <a:ext cx="8568952" cy="1321131"/>
              </a:xfrm>
              <a:prstGeom prst="rect">
                <a:avLst/>
              </a:prstGeom>
              <a:blipFill rotWithShape="1">
                <a:blip r:embed="rId2"/>
                <a:stretch>
                  <a:fillRect t="-46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Sous-titre 2"/>
              <p:cNvSpPr txBox="1">
                <a:spLocks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Une usine comporte deux machines notées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.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i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produit 60% des pièces.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5% des pièces produites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sont défectueuses et 8% des pièces produites par la machine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sont défectueuses.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prélève au hasard une pièce dans la production.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note </a:t>
                </a: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 « La pièce est produite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»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D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 « La pièce est défectueuse</a:t>
                </a:r>
                <a:r>
                  <a:rPr lang="fr-FR" sz="28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»  </a:t>
                </a:r>
                <a:endParaRPr lang="fr-FR" sz="28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7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  <a:blipFill rotWithShape="1">
                <a:blip r:embed="rId3"/>
                <a:stretch>
                  <a:fillRect l="-1269" t="-2883" r="-1340" b="-5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771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23528" y="4725144"/>
                <a:ext cx="8568952" cy="132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bar>
                          <m:barPr>
                            <m:pos m:val="top"/>
                            <m:ctrlP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𝑨</m:t>
                            </m:r>
                          </m:e>
                        </m:bar>
                      </m:sub>
                    </m:sSub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  <m:t>𝑫</m:t>
                        </m:r>
                      </m:e>
                    </m:d>
                  </m:oMath>
                </a14:m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est égale à </a:t>
                </a:r>
              </a:p>
              <a:p>
                <a:endParaRPr lang="fr-FR" sz="2600" b="1" dirty="0" smtClean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𝟒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𝟖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𝟎𝟖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𝟒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𝟎𝟖</m:t>
                    </m:r>
                  </m:oMath>
                </a14:m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725144"/>
                <a:ext cx="8568952" cy="1321131"/>
              </a:xfrm>
              <a:prstGeom prst="rect">
                <a:avLst/>
              </a:prstGeom>
              <a:blipFill rotWithShape="1">
                <a:blip r:embed="rId2"/>
                <a:stretch>
                  <a:fillRect t="-46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Sous-titre 2"/>
              <p:cNvSpPr txBox="1">
                <a:spLocks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Une usine comporte deux machines notées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.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i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produit 60% des pièces.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5% des pièces produites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sont défectueuses et </a:t>
                </a:r>
                <a:r>
                  <a:rPr lang="fr-FR" sz="2800" u="sng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8% des pièces produites par la machine</a:t>
                </a:r>
                <a14:m>
                  <m:oMath xmlns:m="http://schemas.openxmlformats.org/officeDocument/2006/math">
                    <m:r>
                      <a:rPr lang="fr-FR" sz="2800" i="1" u="sng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u="sng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sont défectueuses.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prélève au hasard une pièce dans la production.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note </a:t>
                </a: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 « La pièce est produite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»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D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 « La pièce est défectueuse</a:t>
                </a:r>
                <a:r>
                  <a:rPr lang="fr-FR" sz="28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»  </a:t>
                </a:r>
                <a:endParaRPr lang="fr-FR" sz="28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7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  <a:blipFill rotWithShape="1">
                <a:blip r:embed="rId3"/>
                <a:stretch>
                  <a:fillRect l="-1269" t="-2883" r="-1340" b="-5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Parchemin horizontal 5"/>
          <p:cNvSpPr/>
          <p:nvPr/>
        </p:nvSpPr>
        <p:spPr>
          <a:xfrm>
            <a:off x="3707904" y="5517232"/>
            <a:ext cx="1545583" cy="575476"/>
          </a:xfrm>
          <a:prstGeom prst="horizontalScroll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479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9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07504" y="4725144"/>
                <a:ext cx="8784976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𝑨</m:t>
                        </m:r>
                      </m:sub>
                    </m:sSub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𝑫</m:t>
                            </m:r>
                          </m:e>
                        </m:acc>
                      </m:e>
                    </m:d>
                  </m:oMath>
                </a14:m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est égale à</a:t>
                </a:r>
              </a:p>
              <a:p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𝟎𝟓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𝟗𝟓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𝟎𝟓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𝟔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𝟗𝟓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𝟔</m:t>
                    </m:r>
                  </m:oMath>
                </a14:m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4725144"/>
                <a:ext cx="8784976" cy="892552"/>
              </a:xfrm>
              <a:prstGeom prst="rect">
                <a:avLst/>
              </a:prstGeom>
              <a:blipFill rotWithShape="1">
                <a:blip r:embed="rId2"/>
                <a:stretch>
                  <a:fillRect t="-61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Sous-titre 2"/>
              <p:cNvSpPr txBox="1">
                <a:spLocks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Une usine comporte deux machines notées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.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i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produit 60% des pièces.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5% des pièces produites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sont défectueuses et 8% des pièces produites par la machine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sont défectueuses.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prélève au hasard une pièce dans la production.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note </a:t>
                </a: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 « La pièce est produite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»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D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 « La pièce est défectueuse</a:t>
                </a:r>
                <a:r>
                  <a:rPr lang="fr-FR" sz="28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»  </a:t>
                </a:r>
                <a:endParaRPr lang="fr-FR" sz="28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7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  <a:blipFill rotWithShape="1">
                <a:blip r:embed="rId3"/>
                <a:stretch>
                  <a:fillRect l="-1269" t="-2883" r="-1340" b="-5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7675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9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0" y="4725144"/>
                <a:ext cx="8784976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  </m:t>
                        </m:r>
                        <m: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𝑨</m:t>
                        </m:r>
                      </m:sub>
                    </m:sSub>
                    <m:d>
                      <m:dPr>
                        <m:ctrlPr>
                          <a:rPr lang="fr-FR" sz="2600" b="1" i="1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𝑫</m:t>
                            </m:r>
                          </m:e>
                        </m:acc>
                      </m:e>
                    </m:d>
                  </m:oMath>
                </a14:m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est égale à</a:t>
                </a:r>
              </a:p>
              <a:p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𝟎𝟓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𝟗𝟓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𝟎𝟓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𝟔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𝟗𝟓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𝟔</m:t>
                    </m:r>
                  </m:oMath>
                </a14:m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725144"/>
                <a:ext cx="8784976" cy="892552"/>
              </a:xfrm>
              <a:prstGeom prst="rect">
                <a:avLst/>
              </a:prstGeom>
              <a:blipFill rotWithShape="1">
                <a:blip r:embed="rId2"/>
                <a:stretch>
                  <a:fillRect t="-61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Sous-titre 2"/>
              <p:cNvSpPr txBox="1">
                <a:spLocks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Une usine comporte deux machines notées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.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i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produit 60% des pièces.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u="sng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5% des pièces produites par la machine </a:t>
                </a:r>
                <a14:m>
                  <m:oMath xmlns:m="http://schemas.openxmlformats.org/officeDocument/2006/math">
                    <m:r>
                      <a:rPr lang="fr-FR" sz="2800" b="0" i="1" u="sng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u="sng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sont défectueuses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et 8% des pièces produites par la machine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sont défectueuses.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prélève au hasard une pièce dans la production.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note </a:t>
                </a: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 « La pièce est produite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»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D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 « La pièce est défectueuse</a:t>
                </a:r>
                <a:r>
                  <a:rPr lang="fr-FR" sz="28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»  </a:t>
                </a:r>
                <a:endParaRPr lang="fr-FR" sz="28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7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  <a:blipFill rotWithShape="1">
                <a:blip r:embed="rId3"/>
                <a:stretch>
                  <a:fillRect l="-1269" t="-2883" r="-1340" b="-5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Parchemin horizontal 5"/>
          <p:cNvSpPr/>
          <p:nvPr/>
        </p:nvSpPr>
        <p:spPr>
          <a:xfrm>
            <a:off x="1907704" y="5095878"/>
            <a:ext cx="1656184" cy="575476"/>
          </a:xfrm>
          <a:prstGeom prst="horizontalScroll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0" y="5588652"/>
                <a:ext cx="9108504" cy="679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fr-FR" sz="3200" b="1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fr-FR" sz="3200" b="1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𝑷</m:t>
                        </m:r>
                      </m:e>
                      <m:sub>
                        <m:r>
                          <a:rPr lang="fr-FR" sz="3200" b="1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𝑨</m:t>
                        </m:r>
                      </m:sub>
                    </m:sSub>
                    <m:d>
                      <m:dPr>
                        <m:ctrlPr>
                          <a:rPr lang="fr-FR" sz="3200" b="1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fr-FR" sz="3200" b="1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barPr>
                          <m:e>
                            <m:r>
                              <a:rPr lang="fr-FR" sz="3200" b="1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𝑫</m:t>
                            </m:r>
                          </m:e>
                        </m:bar>
                      </m:e>
                    </m:d>
                    <m:r>
                      <a:rPr lang="fr-FR" sz="3200" b="1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fr-FR" sz="3200" b="1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𝟏</m:t>
                    </m:r>
                    <m:r>
                      <a:rPr lang="fr-FR" sz="3200" b="1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</m:t>
                    </m:r>
                    <m:sSub>
                      <m:sSubPr>
                        <m:ctrlPr>
                          <a:rPr lang="fr-FR" sz="3200" b="1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fr-FR" sz="3200" b="1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𝑷</m:t>
                        </m:r>
                      </m:e>
                      <m:sub>
                        <m:r>
                          <a:rPr lang="fr-FR" sz="3200" b="1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𝑨</m:t>
                        </m:r>
                      </m:sub>
                    </m:sSub>
                    <m:d>
                      <m:dPr>
                        <m:ctrlPr>
                          <a:rPr lang="fr-FR" sz="3200" b="1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b="1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𝑫</m:t>
                        </m:r>
                      </m:e>
                    </m:d>
                    <m:r>
                      <a:rPr lang="fr-FR" sz="3200" b="1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fr-FR" sz="3200" b="1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𝟏</m:t>
                    </m:r>
                    <m:r>
                      <a:rPr lang="fr-FR" sz="3200" b="1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</m:t>
                    </m:r>
                    <m:r>
                      <a:rPr lang="fr-FR" sz="3200" b="1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3200" b="1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3200" b="1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𝟎𝟓</m:t>
                    </m:r>
                    <m:r>
                      <a:rPr lang="fr-FR" sz="3200" b="1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fr-FR" sz="3200" b="1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3200" b="1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</m:t>
                    </m:r>
                  </m:oMath>
                </a14:m>
                <a:r>
                  <a:rPr lang="fr-FR" sz="3200" b="1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95</a:t>
                </a:r>
                <a:endParaRPr lang="fr-FR" sz="3200" b="1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588652"/>
                <a:ext cx="9108504" cy="679160"/>
              </a:xfrm>
              <a:prstGeom prst="rect">
                <a:avLst/>
              </a:prstGeom>
              <a:blipFill rotWithShape="1">
                <a:blip r:embed="rId4"/>
                <a:stretch>
                  <a:fillRect t="-3604" b="-2342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12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23528" y="4581128"/>
                <a:ext cx="8568952" cy="9703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fr-FR" sz="26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𝑨</m:t>
                            </m:r>
                          </m:e>
                        </m:ba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26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𝑫</m:t>
                        </m:r>
                      </m:e>
                    </m:d>
                  </m:oMath>
                </a14:m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est égale à </a:t>
                </a:r>
              </a:p>
              <a:p>
                <a:r>
                  <a:rPr lang="fr-FR" sz="26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𝐚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𝟎𝟓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𝐛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𝟎𝟖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   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𝐜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𝟎𝟖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𝟔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        </m:t>
                    </m:r>
                    <m:r>
                      <a:rPr lang="fr-FR" sz="2600" b="1" i="1">
                        <a:solidFill>
                          <a:srgbClr val="073E87"/>
                        </a:solidFill>
                        <a:latin typeface="Cambria Math"/>
                      </a:rPr>
                      <m:t>𝐝</m:t>
                    </m:r>
                    <m:r>
                      <a:rPr lang="fr-FR" sz="2600" b="1">
                        <a:solidFill>
                          <a:srgbClr val="073E87"/>
                        </a:solidFill>
                        <a:latin typeface="Cambria Math"/>
                      </a:rPr>
                      <m:t>)</m:t>
                    </m:r>
                    <m:r>
                      <a:rPr lang="fr-FR" sz="26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</a:rPr>
                      <m:t>𝟎𝟖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2600" b="1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𝟒</m:t>
                    </m:r>
                  </m:oMath>
                </a14:m>
                <a:r>
                  <a:rPr lang="fr-FR" sz="2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581128"/>
                <a:ext cx="8568952" cy="970394"/>
              </a:xfrm>
              <a:prstGeom prst="rect">
                <a:avLst/>
              </a:prstGeom>
              <a:blipFill rotWithShape="1">
                <a:blip r:embed="rId2"/>
                <a:stretch>
                  <a:fillRect t="-12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Sous-titre 2"/>
              <p:cNvSpPr txBox="1">
                <a:spLocks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Une usine comporte deux machines notées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.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  <m:r>
                      <a:rPr lang="fr-FR" sz="2800" i="1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produit 60% des pièces.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5% des pièces produites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sont défectueuses et 8% des pièces produites par la machine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sont défectueuses.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prélève au hasard une pièce dans la production.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note </a:t>
                </a: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 « La pièce est produite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»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D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 « La pièce est défectueuse »  </a:t>
                </a:r>
                <a:endParaRPr lang="fr-FR" sz="28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7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  <a:blipFill rotWithShape="1">
                <a:blip r:embed="rId3"/>
                <a:stretch>
                  <a:fillRect l="-1269" t="-2883" r="-1340" b="-5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Parchemin horizontal 5"/>
          <p:cNvSpPr/>
          <p:nvPr/>
        </p:nvSpPr>
        <p:spPr>
          <a:xfrm>
            <a:off x="6660232" y="5013176"/>
            <a:ext cx="2232248" cy="575476"/>
          </a:xfrm>
          <a:prstGeom prst="horizontalScroll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0" y="5588652"/>
                <a:ext cx="9108504" cy="575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fr-FR" sz="2600" b="1" i="1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bar>
                            <m:barPr>
                              <m:pos m:val="top"/>
                              <m:ctrlPr>
                                <a:rPr lang="fr-FR" sz="2600" b="1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fr-FR" sz="2600" b="1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𝑨</m:t>
                              </m:r>
                            </m:e>
                          </m:bar>
                          <m:r>
                            <a:rPr lang="fr-FR" sz="2600" b="1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∩</m:t>
                          </m:r>
                          <m:r>
                            <a:rPr lang="fr-FR" sz="2600" b="1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𝑫</m:t>
                          </m:r>
                        </m:e>
                      </m:d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fr-FR" sz="26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fr-FR" sz="26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𝑷</m:t>
                          </m:r>
                        </m:e>
                        <m:sub>
                          <m:bar>
                            <m:barPr>
                              <m:pos m:val="top"/>
                              <m:ctrlPr>
                                <a:rPr lang="fr-FR" sz="2600" b="1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barPr>
                            <m:e>
                              <m:r>
                                <a:rPr lang="fr-FR" sz="2600" b="1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𝑨</m:t>
                              </m:r>
                            </m:e>
                          </m:bar>
                        </m:sub>
                      </m:sSub>
                      <m:d>
                        <m:dPr>
                          <m:ctrlPr>
                            <a:rPr lang="fr-FR" sz="26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26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𝑫</m:t>
                          </m:r>
                        </m:e>
                      </m:d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𝑷</m:t>
                      </m:r>
                      <m:d>
                        <m:dPr>
                          <m:ctrlPr>
                            <a:rPr lang="fr-FR" sz="26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bar>
                            <m:barPr>
                              <m:pos m:val="top"/>
                              <m:ctrlPr>
                                <a:rPr lang="fr-FR" sz="2600" b="1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barPr>
                            <m:e>
                              <m:r>
                                <a:rPr lang="fr-FR" sz="2600" b="1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𝑨</m:t>
                              </m:r>
                            </m:e>
                          </m:bar>
                        </m:e>
                      </m:d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𝟎</m:t>
                      </m:r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𝟎𝟖</m:t>
                      </m:r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d>
                        <m:dPr>
                          <m:ctrlPr>
                            <a:rPr lang="fr-FR" sz="26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26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  <m:r>
                            <a:rPr lang="fr-FR" sz="26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fr-FR" sz="26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𝟎</m:t>
                          </m:r>
                          <m:r>
                            <a:rPr lang="fr-FR" sz="26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fr-FR" sz="2600" b="1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𝟔</m:t>
                          </m:r>
                        </m:e>
                      </m:d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𝟎</m:t>
                      </m:r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𝟎𝟖</m:t>
                      </m:r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𝟎</m:t>
                      </m:r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fr-FR" sz="26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𝟒</m:t>
                      </m:r>
                    </m:oMath>
                  </m:oMathPara>
                </a14:m>
                <a:endParaRPr lang="fr-FR" sz="2600" b="1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588652"/>
                <a:ext cx="9108504" cy="57586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934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107504" y="2276872"/>
            <a:ext cx="8784976" cy="122413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Wingdings 2"/>
              <a:buNone/>
            </a:pPr>
            <a:r>
              <a:rPr lang="fr-FR" sz="32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Pour chaque question, déterminer la probabilité demandée.</a:t>
            </a:r>
            <a:endParaRPr lang="fr-FR" sz="3200" b="1" dirty="0" smtClean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78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 smtClean="0"/>
              <a:t>Fin</a:t>
            </a:r>
            <a:endParaRPr lang="fr-FR" sz="80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</a:t>
            </a:r>
          </a:p>
          <a:p>
            <a:pPr algn="ctr"/>
            <a:r>
              <a:rPr lang="fr-FR" dirty="0" smtClean="0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8945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9" name="Image 8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0768"/>
            <a:ext cx="5811061" cy="348663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156176" y="1386892"/>
            <a:ext cx="2808312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V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vaccinée » </a:t>
            </a:r>
          </a:p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M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malade 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»</a:t>
            </a:r>
            <a:endParaRPr lang="fr-FR" sz="2800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827584" y="4956653"/>
                <a:ext cx="8136904" cy="1132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2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Calculer  la probabilité de </a:t>
                </a:r>
                <a:r>
                  <a:rPr lang="fr-FR" sz="3200" b="1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M </a:t>
                </a:r>
                <a:r>
                  <a:rPr lang="fr-FR" sz="32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sachant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𝑽</m:t>
                        </m:r>
                      </m:e>
                    </m:bar>
                    <m:r>
                      <a:rPr lang="fr-FR" sz="3200" b="1" i="1" smtClean="0">
                        <a:solidFill>
                          <a:srgbClr val="073E87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32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4956653"/>
                <a:ext cx="8136904" cy="1132105"/>
              </a:xfrm>
              <a:prstGeom prst="rect">
                <a:avLst/>
              </a:prstGeom>
              <a:blipFill rotWithShape="1">
                <a:blip r:embed="rId3"/>
                <a:stretch>
                  <a:fillRect l="-1948" t="-21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5843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9" name="Image 8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0768"/>
            <a:ext cx="5811061" cy="348663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156176" y="1386892"/>
            <a:ext cx="2808312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V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vaccinée » </a:t>
            </a:r>
          </a:p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M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malade 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»</a:t>
            </a:r>
            <a:endParaRPr lang="fr-FR" sz="2800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2267744" y="4956653"/>
                <a:ext cx="4658933" cy="11716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Calculer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𝑽</m:t>
                        </m:r>
                      </m:sub>
                    </m:sSub>
                    <m:d>
                      <m:dPr>
                        <m:ctrlP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fr-FR" sz="32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fr-FR" sz="3200" b="1" i="1" smtClean="0">
                                <a:solidFill>
                                  <a:srgbClr val="073E87"/>
                                </a:solidFill>
                                <a:latin typeface="Cambria Math"/>
                              </a:rPr>
                              <m:t>𝑴</m:t>
                            </m:r>
                          </m:e>
                        </m:bar>
                      </m:e>
                    </m:d>
                    <m:r>
                      <a:rPr lang="fr-FR" sz="3200" b="1" i="1" smtClean="0">
                        <a:solidFill>
                          <a:srgbClr val="073E87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fr-FR" sz="32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4956653"/>
                <a:ext cx="4658933" cy="1171603"/>
              </a:xfrm>
              <a:prstGeom prst="rect">
                <a:avLst/>
              </a:prstGeom>
              <a:blipFill rotWithShape="1">
                <a:blip r:embed="rId3"/>
                <a:stretch>
                  <a:fillRect t="-208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6428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9" name="Image 8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0768"/>
            <a:ext cx="5811061" cy="348663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156176" y="1386892"/>
            <a:ext cx="2808312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V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vaccinée » </a:t>
            </a:r>
          </a:p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M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malade 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»</a:t>
            </a:r>
            <a:endParaRPr lang="fr-FR" sz="2800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2267744" y="4956653"/>
                <a:ext cx="4658933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Calculer </a:t>
                </a:r>
                <a14:m>
                  <m:oMath xmlns:m="http://schemas.openxmlformats.org/officeDocument/2006/math">
                    <m:r>
                      <a:rPr lang="fr-FR" sz="3200" b="1" i="1" smtClean="0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𝑴</m:t>
                        </m:r>
                        <m: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  <a:ea typeface="Cambria Math"/>
                          </a:rPr>
                          <m:t>𝑽</m:t>
                        </m:r>
                      </m:e>
                    </m:d>
                    <m:r>
                      <a:rPr lang="fr-FR" sz="3200" b="1" i="1" smtClean="0">
                        <a:solidFill>
                          <a:srgbClr val="073E87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fr-FR" sz="32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4956653"/>
                <a:ext cx="4658933" cy="1077218"/>
              </a:xfrm>
              <a:prstGeom prst="rect">
                <a:avLst/>
              </a:prstGeom>
              <a:blipFill rotWithShape="1">
                <a:blip r:embed="rId3"/>
                <a:stretch>
                  <a:fillRect t="-734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478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9" name="Image 8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0768"/>
            <a:ext cx="5811061" cy="348663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156176" y="1386892"/>
            <a:ext cx="2808312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V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vaccinée » </a:t>
            </a:r>
          </a:p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M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malade 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»</a:t>
            </a:r>
            <a:endParaRPr lang="fr-FR" sz="2800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251520" y="4956653"/>
                <a:ext cx="8424936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Calculer</a:t>
                </a:r>
                <a14:m>
                  <m:oMath xmlns:m="http://schemas.openxmlformats.org/officeDocument/2006/math">
                    <m:r>
                      <a:rPr lang="fr-FR" sz="3200" b="1" i="0" smtClean="0">
                        <a:solidFill>
                          <a:srgbClr val="073E87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32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la probabilité que la personne soit non vaccinée et malade.</a:t>
                </a:r>
                <a:endParaRPr lang="fr-FR" sz="3200" b="1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fr-FR" sz="32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4956653"/>
                <a:ext cx="8424936" cy="1569660"/>
              </a:xfrm>
              <a:prstGeom prst="rect">
                <a:avLst/>
              </a:prstGeom>
              <a:blipFill rotWithShape="1">
                <a:blip r:embed="rId3"/>
                <a:stretch>
                  <a:fillRect l="-507" t="-5039" r="-166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754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9323" y="960683"/>
            <a:ext cx="8229600" cy="708688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9" name="Image 8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0768"/>
            <a:ext cx="5811061" cy="348663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156176" y="1386892"/>
            <a:ext cx="2808312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V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vaccinée » </a:t>
            </a:r>
          </a:p>
          <a:p>
            <a:pPr>
              <a:lnSpc>
                <a:spcPct val="120000"/>
              </a:lnSpc>
            </a:pPr>
            <a:r>
              <a:rPr lang="fr-FR" sz="2800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M 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: «</a:t>
            </a:r>
            <a:r>
              <a:rPr lang="fr-FR" sz="2800" dirty="0">
                <a:solidFill>
                  <a:schemeClr val="tx2"/>
                </a:solidFill>
                <a:latin typeface="Cambria" panose="02040503050406030204" pitchFamily="18" charset="0"/>
              </a:rPr>
              <a:t> la personne est malade </a:t>
            </a:r>
            <a:r>
              <a:rPr lang="fr-FR" sz="2800" dirty="0" smtClean="0">
                <a:solidFill>
                  <a:schemeClr val="tx2"/>
                </a:solidFill>
                <a:latin typeface="Cambria" panose="02040503050406030204" pitchFamily="18" charset="0"/>
              </a:rPr>
              <a:t>»</a:t>
            </a:r>
            <a:endParaRPr lang="fr-FR" sz="2800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2267744" y="4956653"/>
                <a:ext cx="465893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Calculer </a:t>
                </a:r>
                <a14:m>
                  <m:oMath xmlns:m="http://schemas.openxmlformats.org/officeDocument/2006/math">
                    <m:r>
                      <a:rPr lang="fr-FR" sz="3200" b="1" i="1" smtClean="0">
                        <a:solidFill>
                          <a:srgbClr val="073E87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𝑴</m:t>
                        </m:r>
                      </m:e>
                    </m:d>
                    <m:r>
                      <a:rPr lang="fr-FR" sz="3200" b="1" i="1" smtClean="0">
                        <a:solidFill>
                          <a:srgbClr val="073E87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4956653"/>
                <a:ext cx="4658933" cy="584775"/>
              </a:xfrm>
              <a:prstGeom prst="rect">
                <a:avLst/>
              </a:prstGeom>
              <a:blipFill rotWithShape="1">
                <a:blip r:embed="rId3"/>
                <a:stretch>
                  <a:fillRect t="-13542" b="-33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6876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140192" y="4941168"/>
            <a:ext cx="8784976" cy="122413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Wingdings 2"/>
              <a:buNone/>
            </a:pPr>
            <a:r>
              <a:rPr lang="fr-FR" sz="32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Pour chaque question, déterminer la probabilité demandée.</a:t>
            </a:r>
            <a:endParaRPr lang="fr-FR" sz="3200" b="1" dirty="0" smtClean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Une usine comporte deux machines notées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.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produit 60% des pièces.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5% des pièces produites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sont défectueuses et 8% des pièces produites par la machine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rgbClr val="073E87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sont défectueuses.</a:t>
                </a:r>
              </a:p>
              <a:p>
                <a:pPr marL="0" indent="0" algn="just">
                  <a:buClr>
                    <a:srgbClr val="5BD078"/>
                  </a:buClr>
                  <a:buFont typeface="Wingdings 2"/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prélève au hasard une pièce dans la production.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On note </a:t>
                </a: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A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 « La pièce est produite par la machine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rgbClr val="073E87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»</a:t>
                </a:r>
              </a:p>
              <a:p>
                <a:pPr marL="0" indent="0" algn="just">
                  <a:buClr>
                    <a:srgbClr val="5BD078"/>
                  </a:buClr>
                  <a:buNone/>
                </a:pPr>
                <a:r>
                  <a:rPr lang="fr-FR" sz="2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D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: « La pièce est défectueuse</a:t>
                </a:r>
                <a:r>
                  <a:rPr lang="fr-FR" sz="28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»  </a:t>
                </a:r>
                <a:endParaRPr lang="fr-FR" sz="28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315027"/>
                <a:ext cx="8649223" cy="3384376"/>
              </a:xfrm>
              <a:prstGeom prst="rect">
                <a:avLst/>
              </a:prstGeom>
              <a:blipFill rotWithShape="1">
                <a:blip r:embed="rId2"/>
                <a:stretch>
                  <a:fillRect l="-1269" t="-2883" r="-1340" b="-5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100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</TotalTime>
  <Words>1922</Words>
  <Application>Microsoft Office PowerPoint</Application>
  <PresentationFormat>Affichage à l'écran (4:3)</PresentationFormat>
  <Paragraphs>243</Paragraphs>
  <Slides>30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1" baseType="lpstr">
      <vt:lpstr>1_Débit</vt:lpstr>
      <vt:lpstr>Probabilités Série 3</vt:lpstr>
      <vt:lpstr>Présentation PowerPoint</vt:lpstr>
      <vt:lpstr>Présentation PowerPoint</vt:lpstr>
      <vt:lpstr>Question 1 </vt:lpstr>
      <vt:lpstr>Question 2 </vt:lpstr>
      <vt:lpstr>Question 3 </vt:lpstr>
      <vt:lpstr>Question 4 </vt:lpstr>
      <vt:lpstr>Question 5 </vt:lpstr>
      <vt:lpstr>Présentation PowerPoint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6 </vt:lpstr>
      <vt:lpstr>Question 7 </vt:lpstr>
      <vt:lpstr>Question 7 </vt:lpstr>
      <vt:lpstr>Question 8 </vt:lpstr>
      <vt:lpstr>Question 8 </vt:lpstr>
      <vt:lpstr>Question 9 </vt:lpstr>
      <vt:lpstr>Question 9 </vt:lpstr>
      <vt:lpstr>Question 10 </vt:lpstr>
      <vt:lpstr>Fin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DéRIVéES Série 1</dc:title>
  <dc:creator>deletombe</dc:creator>
  <cp:lastModifiedBy>deletombe</cp:lastModifiedBy>
  <cp:revision>76</cp:revision>
  <dcterms:created xsi:type="dcterms:W3CDTF">2017-04-25T18:17:56Z</dcterms:created>
  <dcterms:modified xsi:type="dcterms:W3CDTF">2020-02-28T19:27:58Z</dcterms:modified>
</cp:coreProperties>
</file>